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  <p:sldMasterId id="2147483763" r:id="rId2"/>
  </p:sldMasterIdLst>
  <p:sldIdLst>
    <p:sldId id="256" r:id="rId3"/>
    <p:sldId id="265" r:id="rId4"/>
    <p:sldId id="257" r:id="rId5"/>
    <p:sldId id="275" r:id="rId6"/>
    <p:sldId id="258" r:id="rId7"/>
    <p:sldId id="277" r:id="rId8"/>
    <p:sldId id="259" r:id="rId9"/>
    <p:sldId id="260" r:id="rId10"/>
    <p:sldId id="262" r:id="rId11"/>
    <p:sldId id="261" r:id="rId12"/>
    <p:sldId id="263" r:id="rId13"/>
    <p:sldId id="267" r:id="rId14"/>
    <p:sldId id="266" r:id="rId15"/>
    <p:sldId id="279" r:id="rId16"/>
    <p:sldId id="280" r:id="rId17"/>
    <p:sldId id="268" r:id="rId18"/>
    <p:sldId id="272" r:id="rId19"/>
    <p:sldId id="271" r:id="rId20"/>
    <p:sldId id="278" r:id="rId21"/>
    <p:sldId id="281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57" autoAdjust="0"/>
    <p:restoredTop sz="94660"/>
  </p:normalViewPr>
  <p:slideViewPr>
    <p:cSldViewPr>
      <p:cViewPr varScale="1">
        <p:scale>
          <a:sx n="69" d="100"/>
          <a:sy n="69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A20E66-0D7B-46EC-A7F3-4DAC9B04C4F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B284C-38CB-4109-A8E8-2B110FD03D7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4D096-3A62-4E87-BC29-F2BCA90739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C237A-C0F9-49BC-A422-D367C305D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5E8E-B19C-4BC8-9671-202870B0F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8B7C0-0973-4268-A3E9-CC4B3E8F7D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90EF8-948C-43E5-8B1F-7164231FA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BCCD7-9720-4E3D-A05E-53C577972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5483E-86BA-4D8D-B932-BD6DCEB24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80EA-9B2A-45D5-9957-F7E414533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CAEE8-5473-4CB8-969D-C9759B4B3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70588-10B3-4E62-9A0E-1CFA479871A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0ECBA-E607-4843-AE0D-0C12FEC3F1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85C58-D501-4B72-AF0D-F59C80144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231F-6735-4AC7-84C3-A8C850DF1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2FCEA-C479-499C-BA1E-2F526F4538B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166B7-625C-4D2A-A322-41FDA418B9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109AD-83E5-4FD2-A7A4-483FB4CE586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66F44-55F3-4990-B6FB-9275DE8A0CA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D5A37-FF2F-4F01-8A76-46F644AF1A2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B7491-E4B4-4E6B-BC55-FD91E1DCA50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3F01F-031C-4A3E-8D5B-B28C4995ED2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A9B0C0C2-489D-4D2E-9948-083AA536E7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1469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69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69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0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1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72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F1DBC51-FF79-48AE-86EA-3237C9FA13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1" r:id="rId2"/>
    <p:sldLayoutId id="2147483799" r:id="rId3"/>
    <p:sldLayoutId id="2147483792" r:id="rId4"/>
    <p:sldLayoutId id="2147483800" r:id="rId5"/>
    <p:sldLayoutId id="2147483793" r:id="rId6"/>
    <p:sldLayoutId id="2147483794" r:id="rId7"/>
    <p:sldLayoutId id="2147483801" r:id="rId8"/>
    <p:sldLayoutId id="2147483802" r:id="rId9"/>
    <p:sldLayoutId id="2147483795" r:id="rId10"/>
    <p:sldLayoutId id="214748379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6781800" cy="2133600"/>
          </a:xfrm>
        </p:spPr>
        <p:txBody>
          <a:bodyPr/>
          <a:lstStyle/>
          <a:p>
            <a:pPr eaLnBrk="1" hangingPunct="1"/>
            <a:r>
              <a:rPr lang="ru-RU" sz="7200" smtClean="0"/>
              <a:t>Б</a:t>
            </a:r>
            <a:r>
              <a:rPr lang="uk-UA" sz="7200" smtClean="0"/>
              <a:t>ілл Клінтон</a:t>
            </a:r>
            <a:endParaRPr lang="ru-RU" sz="72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accent2"/>
                </a:solidFill>
              </a:rPr>
              <a:t>Перший термін</a:t>
            </a:r>
            <a:br>
              <a:rPr lang="ru-RU" sz="4000" b="1">
                <a:solidFill>
                  <a:schemeClr val="accent2"/>
                </a:solidFill>
              </a:rPr>
            </a:br>
            <a:endParaRPr lang="ru-RU" sz="4000" b="1">
              <a:solidFill>
                <a:schemeClr val="accent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0805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/>
              <a:t>                                                                                    </a:t>
            </a:r>
            <a:r>
              <a:rPr lang="ru-RU" sz="2800" smtClean="0">
                <a:solidFill>
                  <a:schemeClr val="accent2"/>
                </a:solidFill>
              </a:rPr>
              <a:t>20 січня 1993</a:t>
            </a:r>
            <a:r>
              <a:rPr lang="ru-RU" sz="2800" smtClean="0"/>
              <a:t> відбулася інавгурація Вільяма Джефферсона Клінтона. В своїй промові Клінтону вдалося донести до слухачів свою основну думку - необхідність змін і історичну значущість зміни поколінь у керівництві країною і приходу до влади молодих людей, що усвідомлюють свою «нову відповідальність».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0" y="928688"/>
            <a:ext cx="9144000" cy="59293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     Відсутність у Білла досвіду у великій політиці зіграло свою негативну роль на початковому етапі його першого терміну. Попередній президент-демократ Джиммі Картер здав повноваження Рейгану, і в демократів не було досвідченої команди для виконавчої влади (так, Клінтон пропонує на посаду генерального прокурора Зою Беарде, що знаходиться під кримінальним переслідуванням за ухилення від сплати податків).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/>
              <a:t>   Діаграма дефіциту бюджету США (</a:t>
            </a:r>
            <a:r>
              <a:rPr lang="ru-RU" smtClean="0">
                <a:solidFill>
                  <a:schemeClr val="accent2"/>
                </a:solidFill>
              </a:rPr>
              <a:t>1971-2001</a:t>
            </a:r>
            <a:r>
              <a:rPr lang="ru-RU" smtClean="0"/>
              <a:t>). Як видно з діаграми в другий строк президентства Білла Клінтона бюджет США перебував у профіциті </a:t>
            </a:r>
          </a:p>
        </p:txBody>
      </p:sp>
      <p:pic>
        <p:nvPicPr>
          <p:cNvPr id="20483" name="Picture 5" descr="Файл:Budget Deficit 1971 to 20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276475"/>
            <a:ext cx="7620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accent2"/>
                </a:solidFill>
              </a:rPr>
              <a:t>Імпічмент</a:t>
            </a:r>
            <a:r>
              <a:rPr lang="ru-RU" b="1" dirty="0">
                <a:solidFill>
                  <a:schemeClr val="accent2"/>
                </a:solidFill>
              </a:rPr>
              <a:t/>
            </a:r>
            <a:br>
              <a:rPr lang="ru-RU" b="1" dirty="0">
                <a:solidFill>
                  <a:schemeClr val="accent2"/>
                </a:solidFill>
              </a:rPr>
            </a:b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     Стосунки з Монікою Левінські в </a:t>
            </a:r>
            <a:r>
              <a:rPr lang="ru-RU" sz="2400" smtClean="0">
                <a:solidFill>
                  <a:schemeClr val="accent2"/>
                </a:solidFill>
              </a:rPr>
              <a:t>1996</a:t>
            </a:r>
            <a:r>
              <a:rPr lang="ru-RU" sz="2400" smtClean="0"/>
              <a:t> стали причиною для звинувачення президента в лжесвідченні під присягою і початку процедури імпічменту Клінтона.Скандал розгорівся в </a:t>
            </a:r>
            <a:r>
              <a:rPr lang="ru-RU" sz="2400" smtClean="0">
                <a:solidFill>
                  <a:schemeClr val="accent2"/>
                </a:solidFill>
              </a:rPr>
              <a:t>1998</a:t>
            </a:r>
            <a:r>
              <a:rPr lang="ru-RU" sz="2400" smtClean="0"/>
              <a:t>, коли в пресу просочилися подробиці відносин Клінтона і Левінські. Ця історія трохи знизила рейтинг дуже популярного Білла Клінтона, але після прикрої поразки Ела Гора від республіканця Джорджа Буша-молодшого на президентських виборах </a:t>
            </a:r>
            <a:r>
              <a:rPr lang="ru-RU" sz="2400" smtClean="0">
                <a:solidFill>
                  <a:schemeClr val="accent2"/>
                </a:solidFill>
              </a:rPr>
              <a:t>2000</a:t>
            </a:r>
            <a:r>
              <a:rPr lang="ru-RU" sz="2400" smtClean="0"/>
              <a:t> виявилося, що сексуальний скандал Клінтон-Левінськи набагато значніше підмочив репутацію Демократичної партії США. </a:t>
            </a:r>
            <a:br>
              <a:rPr lang="ru-RU" sz="2400" smtClean="0"/>
            </a:b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solidFill>
                  <a:schemeClr val="accent2"/>
                </a:solidFill>
              </a:rPr>
              <a:t>Моніка Левінські і Білл Клінтон</a:t>
            </a:r>
          </a:p>
        </p:txBody>
      </p:sp>
      <p:pic>
        <p:nvPicPr>
          <p:cNvPr id="22531" name="Picture 5" descr="klinton-levinski_350_2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557338"/>
            <a:ext cx="67691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solidFill>
                  <a:schemeClr val="accent2"/>
                </a:solidFill>
              </a:rPr>
              <a:t>Процедура імпічменту Клінтона</a:t>
            </a:r>
          </a:p>
        </p:txBody>
      </p:sp>
      <p:pic>
        <p:nvPicPr>
          <p:cNvPr id="23555" name="Picture 4" descr="300px-Senate_in_ses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628775"/>
            <a:ext cx="71278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accent2"/>
                </a:solidFill>
              </a:rPr>
              <a:t>Підсумки президентства</a:t>
            </a:r>
            <a:br>
              <a:rPr lang="ru-RU" sz="4000" b="1">
                <a:solidFill>
                  <a:schemeClr val="accent2"/>
                </a:solidFill>
              </a:rPr>
            </a:br>
            <a:endParaRPr lang="ru-RU" sz="4000" b="1">
              <a:solidFill>
                <a:schemeClr val="accent2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9144000" cy="6165850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/>
              <a:t>     США різко знизили зовнішній борг, безробіття стало незначним. Америка стала лідером в галузі високих технологій. Також його адміністрація пролобіювала заборона випробувань ядерної зброї в усьому світі. Зникнення опору з боку СРСР полегшило завдання розширення впливу у керівництва США на чолі з Клінтоном і дозволило добитися немислимих досі результатів: Четвертого розширення НАТО та відділення Косова і Метохії від Югославії після Війни НАТО проти Югославії в </a:t>
            </a:r>
            <a:r>
              <a:rPr lang="ru-RU" sz="2400">
                <a:solidFill>
                  <a:schemeClr val="accent2"/>
                </a:solidFill>
              </a:rPr>
              <a:t>1999</a:t>
            </a:r>
            <a:r>
              <a:rPr lang="ru-RU" sz="2400"/>
              <a:t>. У період президентства Клінтона, США значно знизили обсяг військового втручання в інші країни, у порівнянні з часами Рейгана і Джорджа Буша-старшого. На президента-демократа Клінтона американці покладали надії як на реформатора консервативного суспільства США, громадяни розраховували, що Клінтон знизить вплив релігійних конфесій і відновить дослідження в галузі генетики, заморожених республіканцями. Якщо в науці дійсно був ривок, то позиції релігії навпаки сильно зміцнилися, причому активізувалися всілякі деструктивні секти. У травні </a:t>
            </a:r>
            <a:r>
              <a:rPr lang="ru-RU" sz="2400">
                <a:solidFill>
                  <a:schemeClr val="accent2"/>
                </a:solidFill>
              </a:rPr>
              <a:t>2009</a:t>
            </a:r>
            <a:r>
              <a:rPr lang="ru-RU" sz="2400"/>
              <a:t> сам Клінтон отримав пост спеціального посланника ООН по Гаїті.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</a:rPr>
              <a:t>Нагороди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b="1" smtClean="0"/>
          </a:p>
          <a:p>
            <a:r>
              <a:rPr lang="ru-RU" smtClean="0"/>
              <a:t>Орден Білого лева I ступеня на ланцюгу ( Чехія, 1998)</a:t>
            </a:r>
          </a:p>
          <a:p>
            <a:r>
              <a:rPr lang="ru-RU" smtClean="0"/>
              <a:t>Гранд-компаньйон ордену Лагоху ( Папуа - Нова Гвінея, 2006)</a:t>
            </a:r>
          </a:p>
          <a:p>
            <a:r>
              <a:rPr lang="ru-RU" smtClean="0"/>
              <a:t>Орден Доброї Надії I ступеня ( ПАР)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</a:rPr>
              <a:t>Цікаві факти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2000" b="1" dirty="0"/>
          </a:p>
          <a:p>
            <a:pPr marL="420624" indent="-38404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dirty="0"/>
              <a:t>    </a:t>
            </a:r>
            <a:r>
              <a:rPr lang="ru-RU" sz="20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/>
              <a:t>столиці</a:t>
            </a:r>
            <a:r>
              <a:rPr lang="ru-RU" sz="2400" dirty="0"/>
              <a:t> Косово </a:t>
            </a:r>
            <a:r>
              <a:rPr lang="ru-RU" sz="2400" dirty="0" err="1"/>
              <a:t>Пріштіні</a:t>
            </a:r>
            <a:r>
              <a:rPr lang="ru-RU" sz="2400" dirty="0"/>
              <a:t>, на центральному </a:t>
            </a:r>
            <a:r>
              <a:rPr lang="ru-RU" sz="2400" dirty="0" err="1"/>
              <a:t>бульварі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носить </a:t>
            </a:r>
            <a:r>
              <a:rPr lang="ru-RU" sz="2400" dirty="0" err="1"/>
              <a:t>ім'я</a:t>
            </a:r>
            <a:r>
              <a:rPr lang="ru-RU" sz="2400" dirty="0"/>
              <a:t> </a:t>
            </a:r>
            <a:r>
              <a:rPr lang="ru-RU" sz="2400" dirty="0" err="1"/>
              <a:t>Білла</a:t>
            </a:r>
            <a:r>
              <a:rPr lang="ru-RU" sz="2400" dirty="0"/>
              <a:t> </a:t>
            </a:r>
            <a:r>
              <a:rPr lang="ru-RU" sz="2400" dirty="0" err="1"/>
              <a:t>Клінтона</a:t>
            </a:r>
            <a:r>
              <a:rPr lang="ru-RU" sz="2400" dirty="0"/>
              <a:t>, </a:t>
            </a:r>
            <a:r>
              <a:rPr lang="ru-RU" sz="2400" dirty="0" err="1"/>
              <a:t>йому</a:t>
            </a:r>
            <a:r>
              <a:rPr lang="ru-RU" sz="2400" dirty="0"/>
              <a:t> </a:t>
            </a:r>
            <a:r>
              <a:rPr lang="ru-RU" sz="2400" dirty="0" err="1"/>
              <a:t>встановлено</a:t>
            </a:r>
            <a:r>
              <a:rPr lang="ru-RU" sz="2400" dirty="0"/>
              <a:t> 3,5-метровий </a:t>
            </a:r>
            <a:r>
              <a:rPr lang="ru-RU" sz="2400" dirty="0" err="1"/>
              <a:t>пам'ятник</a:t>
            </a:r>
            <a:r>
              <a:rPr lang="ru-RU" sz="2400" dirty="0"/>
              <a:t>. В </a:t>
            </a:r>
            <a:r>
              <a:rPr lang="ru-RU" sz="2400" dirty="0" err="1"/>
              <a:t>урочистому</a:t>
            </a:r>
            <a:r>
              <a:rPr lang="ru-RU" sz="2400" dirty="0"/>
              <a:t> </a:t>
            </a:r>
            <a:r>
              <a:rPr lang="ru-RU" sz="2400" dirty="0" err="1"/>
              <a:t>відкритті</a:t>
            </a:r>
            <a:r>
              <a:rPr lang="ru-RU" sz="2400" dirty="0"/>
              <a:t> </a:t>
            </a:r>
            <a:r>
              <a:rPr lang="ru-RU" sz="2400" dirty="0" err="1"/>
              <a:t>пам'ятника</a:t>
            </a:r>
            <a:r>
              <a:rPr lang="ru-RU" sz="2400" dirty="0"/>
              <a:t> </a:t>
            </a:r>
            <a:r>
              <a:rPr lang="ru-RU" sz="2400" dirty="0">
                <a:solidFill>
                  <a:schemeClr val="accent2"/>
                </a:solidFill>
              </a:rPr>
              <a:t>1 листопада 2009</a:t>
            </a:r>
            <a:r>
              <a:rPr lang="ru-RU" sz="2400" dirty="0"/>
              <a:t> </a:t>
            </a:r>
            <a:r>
              <a:rPr lang="ru-RU" sz="2400" dirty="0" err="1"/>
              <a:t>особисто</a:t>
            </a:r>
            <a:r>
              <a:rPr lang="ru-RU" sz="2400" dirty="0"/>
              <a:t> брав участь сам </a:t>
            </a:r>
            <a:r>
              <a:rPr lang="ru-RU" sz="2400" dirty="0" err="1"/>
              <a:t>Клінтон</a:t>
            </a:r>
            <a:r>
              <a:rPr lang="ru-RU" sz="2400" dirty="0"/>
              <a:t> .</a:t>
            </a:r>
          </a:p>
          <a:p>
            <a:pPr marL="420624" indent="-38404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/>
              <a:t>    У </a:t>
            </a:r>
            <a:r>
              <a:rPr lang="ru-RU" sz="2400" dirty="0" err="1"/>
              <a:t>грудні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accent2"/>
                </a:solidFill>
              </a:rPr>
              <a:t>2010</a:t>
            </a:r>
            <a:r>
              <a:rPr lang="ru-RU" sz="2400" dirty="0"/>
              <a:t> року </a:t>
            </a:r>
            <a:r>
              <a:rPr lang="ru-RU" sz="2400" dirty="0" err="1"/>
              <a:t>організація</a:t>
            </a:r>
            <a:r>
              <a:rPr lang="ru-RU" sz="2400" dirty="0"/>
              <a:t> " Люди за </a:t>
            </a:r>
            <a:r>
              <a:rPr lang="ru-RU" sz="2400" dirty="0" err="1"/>
              <a:t>етичне</a:t>
            </a:r>
            <a:r>
              <a:rPr lang="ru-RU" sz="2400" dirty="0"/>
              <a:t> </a:t>
            </a:r>
            <a:r>
              <a:rPr lang="ru-RU" sz="2400" dirty="0" err="1"/>
              <a:t>поводження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тваринами</a:t>
            </a:r>
            <a:r>
              <a:rPr lang="ru-RU" sz="2400" dirty="0"/>
              <a:t> "</a:t>
            </a:r>
            <a:r>
              <a:rPr lang="ru-RU" sz="2400" dirty="0" err="1"/>
              <a:t>оголосила</a:t>
            </a:r>
            <a:r>
              <a:rPr lang="ru-RU" sz="2400" dirty="0"/>
              <a:t> </a:t>
            </a:r>
            <a:r>
              <a:rPr lang="ru-RU" sz="2400" dirty="0" err="1"/>
              <a:t>Білла</a:t>
            </a:r>
            <a:r>
              <a:rPr lang="ru-RU" sz="2400" dirty="0"/>
              <a:t> </a:t>
            </a:r>
            <a:r>
              <a:rPr lang="ru-RU" sz="2400" dirty="0" err="1"/>
              <a:t>Клінтона</a:t>
            </a:r>
            <a:r>
              <a:rPr lang="ru-RU" sz="2400" dirty="0"/>
              <a:t>" Людиною року ". </a:t>
            </a:r>
            <a:r>
              <a:rPr lang="ru-RU" sz="2400" dirty="0" err="1"/>
              <a:t>Екс-президент</a:t>
            </a:r>
            <a:r>
              <a:rPr lang="ru-RU" sz="2400" dirty="0"/>
              <a:t> США </a:t>
            </a:r>
            <a:r>
              <a:rPr lang="ru-RU" sz="2400" dirty="0" err="1"/>
              <a:t>удостоївся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честі</a:t>
            </a:r>
            <a:r>
              <a:rPr lang="ru-RU" sz="2400" dirty="0"/>
              <a:t> за те, </a:t>
            </a:r>
            <a:r>
              <a:rPr lang="ru-RU" sz="2400" dirty="0" err="1"/>
              <a:t>що</a:t>
            </a:r>
            <a:r>
              <a:rPr lang="ru-RU" sz="2400" dirty="0"/>
              <a:t> "</a:t>
            </a:r>
            <a:r>
              <a:rPr lang="ru-RU" sz="2400" dirty="0" err="1"/>
              <a:t>використовує</a:t>
            </a:r>
            <a:r>
              <a:rPr lang="ru-RU" sz="2400" dirty="0"/>
              <a:t> </a:t>
            </a:r>
            <a:r>
              <a:rPr lang="ru-RU" sz="2400" dirty="0" err="1"/>
              <a:t>свій</a:t>
            </a:r>
            <a:r>
              <a:rPr lang="ru-RU" sz="2400" dirty="0"/>
              <a:t> </a:t>
            </a:r>
            <a:r>
              <a:rPr lang="ru-RU" sz="2400" dirty="0" err="1"/>
              <a:t>вплив</a:t>
            </a:r>
            <a:r>
              <a:rPr lang="ru-RU" sz="2400" dirty="0"/>
              <a:t>, </a:t>
            </a:r>
            <a:r>
              <a:rPr lang="ru-RU" sz="2400" dirty="0" err="1"/>
              <a:t>чарівність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красномовство</a:t>
            </a:r>
            <a:r>
              <a:rPr lang="ru-RU" sz="2400" dirty="0"/>
              <a:t> для </a:t>
            </a:r>
            <a:r>
              <a:rPr lang="ru-RU" sz="2400" dirty="0" err="1"/>
              <a:t>пропаганди</a:t>
            </a:r>
            <a:r>
              <a:rPr lang="ru-RU" sz="2400" dirty="0"/>
              <a:t> </a:t>
            </a:r>
            <a:r>
              <a:rPr lang="ru-RU" sz="2400" dirty="0" err="1"/>
              <a:t>веганскої</a:t>
            </a:r>
            <a:r>
              <a:rPr lang="ru-RU" sz="2400" dirty="0"/>
              <a:t> </a:t>
            </a:r>
            <a:r>
              <a:rPr lang="ru-RU" sz="2400" dirty="0" err="1"/>
              <a:t>дієти</a:t>
            </a:r>
            <a:r>
              <a:rPr lang="ru-RU" sz="2400" dirty="0"/>
              <a:t> ".</a:t>
            </a:r>
          </a:p>
          <a:p>
            <a:pPr marL="420624" indent="-38404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 descr="i?id=17400298-4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4005263"/>
            <a:ext cx="3887788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8" descr="i?id=333415184-2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573463"/>
            <a:ext cx="2043113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10" descr="i?id=133853754-65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836613"/>
            <a:ext cx="3887788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16" descr="i?id=458622871-00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43663" y="3644900"/>
            <a:ext cx="2160587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18" descr="i?id=60769162-03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836613"/>
            <a:ext cx="209708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20" descr="i?id=572589740-08-72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188" y="836613"/>
            <a:ext cx="1947862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32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571472" y="3071810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>
                <a:solidFill>
                  <a:schemeClr val="accent2">
                    <a:lumMod val="60000"/>
                    <a:lumOff val="40000"/>
                  </a:schemeClr>
                </a:solidFill>
              </a:rPr>
              <a:t>Білл Клінтон</a:t>
            </a:r>
            <a:endParaRPr lang="ru-RU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2643188" y="1500188"/>
            <a:ext cx="6043612" cy="4881562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800" smtClean="0"/>
              <a:t>    </a:t>
            </a:r>
            <a:r>
              <a:rPr lang="ru-RU" sz="2400" smtClean="0"/>
              <a:t>Народився 19 серпня 1946 року у місті Хоуп, штат Арканзас. 42-й Президент Сполучених Штатів Америки з 1993 до 2001 рр. Він також був губернатором штату Арканзас протягом 12 років. Білл Клінтон — третій наймолодший президент США після Теодора Рузвельта та Джона Кеннеді. </a:t>
            </a:r>
          </a:p>
        </p:txBody>
      </p:sp>
      <p:pic>
        <p:nvPicPr>
          <p:cNvPr id="10243" name="Picture 4" descr="Вільям Джефферсон Клінто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484313"/>
            <a:ext cx="26670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Прямоугольник 5"/>
          <p:cNvSpPr>
            <a:spLocks noChangeArrowheads="1"/>
          </p:cNvSpPr>
          <p:nvPr/>
        </p:nvSpPr>
        <p:spPr bwMode="auto">
          <a:xfrm>
            <a:off x="285750" y="214313"/>
            <a:ext cx="842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/>
              <a:t>Вільям Джефферсон «Білл» Клінтон</a:t>
            </a:r>
            <a:endParaRPr lang="ru-RU" sz="3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3320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 sz="7200" b="1" smtClean="0">
                <a:solidFill>
                  <a:schemeClr val="accent2"/>
                </a:solidFill>
              </a:rPr>
              <a:t>Дякую за увагу!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 </a:t>
            </a:r>
            <a:r>
              <a:rPr lang="ru-RU" sz="4000" b="1">
                <a:solidFill>
                  <a:schemeClr val="accent2"/>
                </a:solidFill>
              </a:rPr>
              <a:t>Ранні роки</a:t>
            </a:r>
            <a:r>
              <a:rPr lang="ru-RU" sz="4000" b="1"/>
              <a:t/>
            </a:r>
            <a:br>
              <a:rPr lang="ru-RU" sz="4000" b="1"/>
            </a:br>
            <a:endParaRPr lang="ru-RU" sz="4000" b="1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613"/>
            <a:ext cx="8820150" cy="6524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b="1" smtClean="0"/>
              <a:t>     </a:t>
            </a:r>
            <a:r>
              <a:rPr lang="ru-RU" sz="2000" smtClean="0"/>
              <a:t> Його батько, Вільям Джефферсон Блайт молодший був комівояжером по продажу обладнання. Мати, Вірджинія Делл Кесседі , закінчивши школу, поїхала вчитися на медсестру-анестезіолога у Шривпорт, штат Луїзіана, де й познайомилася із Вільямом. І в </a:t>
            </a:r>
            <a:r>
              <a:rPr lang="ru-RU" sz="2000" smtClean="0">
                <a:solidFill>
                  <a:schemeClr val="accent2"/>
                </a:solidFill>
              </a:rPr>
              <a:t>1943 </a:t>
            </a:r>
            <a:r>
              <a:rPr lang="ru-RU" sz="2000" smtClean="0"/>
              <a:t>році вони одружилися, після чого Вільяма було призвано до армії і відправлено у Єгипет на Другу світову війну. Закінчив службу він вже в Італії в грудні </a:t>
            </a:r>
            <a:r>
              <a:rPr lang="ru-RU" sz="2000" smtClean="0">
                <a:solidFill>
                  <a:schemeClr val="accent2"/>
                </a:solidFill>
              </a:rPr>
              <a:t>1945</a:t>
            </a:r>
            <a:r>
              <a:rPr lang="ru-RU" sz="2000" smtClean="0"/>
              <a:t>. Коли він повернувся, вони з Вірджинією ненадовго переїхали до Чикаго і зібралися придбати будинок у Хоупі, поряд з її батьками, але 17 травня </a:t>
            </a:r>
            <a:r>
              <a:rPr lang="ru-RU" sz="2000" smtClean="0">
                <a:solidFill>
                  <a:schemeClr val="accent2"/>
                </a:solidFill>
              </a:rPr>
              <a:t>1946</a:t>
            </a:r>
            <a:r>
              <a:rPr lang="ru-RU" sz="2000" smtClean="0"/>
              <a:t> року, повертаючись із Чікаго в Хоуп, Вільям загинув в автокатастрофі. Вірджинія була його четвертою дружиною, а Білл третьою дитиною. Мати Білла після народження дитини повернулась в Шривпорт вчитися, і перші роки виховання дитини було покладено на бабусю й дідуся — Елдриджа й Едіт Кесседі. У них була власна лавка бакалійних товарів, де вони, всупереч звичаям, обслуговували, усіх жителів міста незалежно від кольору шкіри. Коли Біллу було 4 роки, мати вийшла заміж за торговця автомобілями Роджера Клінтона. В </a:t>
            </a:r>
            <a:r>
              <a:rPr lang="ru-RU" sz="2000" smtClean="0">
                <a:solidFill>
                  <a:schemeClr val="accent2"/>
                </a:solidFill>
              </a:rPr>
              <a:t>1953 </a:t>
            </a:r>
            <a:r>
              <a:rPr lang="ru-RU" sz="2000" smtClean="0"/>
              <a:t>році сімейство переїхало до міста Хот Спрингс, а в </a:t>
            </a:r>
            <a:r>
              <a:rPr lang="ru-RU" sz="2000" smtClean="0">
                <a:solidFill>
                  <a:schemeClr val="accent2"/>
                </a:solidFill>
              </a:rPr>
              <a:t>1956</a:t>
            </a:r>
            <a:r>
              <a:rPr lang="ru-RU" sz="2000" smtClean="0"/>
              <a:t> у Білла народився брат Роджер Клінтон. Білл взяв прізвище вітчима, коли йому було 15 років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5572125"/>
            <a:ext cx="8443912" cy="952500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/>
              <a:t>Вільям Джефферсон Блайт III у віці 4 років </a:t>
            </a:r>
          </a:p>
        </p:txBody>
      </p:sp>
      <p:pic>
        <p:nvPicPr>
          <p:cNvPr id="12291" name="Picture 5" descr="rubase_2_821546145_8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25" y="214313"/>
            <a:ext cx="3384550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2643188" y="357188"/>
            <a:ext cx="6275387" cy="65008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100" smtClean="0"/>
              <a:t>     </a:t>
            </a:r>
            <a:r>
              <a:rPr lang="ru-RU" sz="2800" smtClean="0"/>
              <a:t>У школі Клінтон був одним із кращих учнів і керівником джаз-бенда, де він грав на саксофоні. У липні </a:t>
            </a:r>
            <a:r>
              <a:rPr lang="ru-RU" sz="2800" smtClean="0">
                <a:solidFill>
                  <a:schemeClr val="accent2"/>
                </a:solidFill>
              </a:rPr>
              <a:t>1963</a:t>
            </a:r>
            <a:r>
              <a:rPr lang="ru-RU" sz="2800" smtClean="0"/>
              <a:t> року Білл у складі делегації від національної юнацької організації брав участь у зустрічі із Дж. Кеннеді, де удостоївся рукостискання президента, після чого він вирішив присвятити життя публічній діяльності і політиці. </a:t>
            </a:r>
          </a:p>
        </p:txBody>
      </p:sp>
      <p:pic>
        <p:nvPicPr>
          <p:cNvPr id="13315" name="Picture 5" descr="klinton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2268538" cy="34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8913"/>
            <a:ext cx="8229600" cy="4238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smtClean="0"/>
              <a:t>    У Єльському університеті, який він закінчив в                </a:t>
            </a:r>
            <a:r>
              <a:rPr lang="ru-RU" sz="2800" smtClean="0">
                <a:solidFill>
                  <a:schemeClr val="accent2"/>
                </a:solidFill>
              </a:rPr>
              <a:t>1970</a:t>
            </a:r>
            <a:r>
              <a:rPr lang="ru-RU" sz="2800" smtClean="0"/>
              <a:t> році, він познайомився з Гілларі Родем,</a:t>
            </a:r>
            <a:r>
              <a:rPr lang="ru-RU" sz="4400" smtClean="0"/>
              <a:t> </a:t>
            </a:r>
            <a:r>
              <a:rPr lang="ru-RU" sz="2800" smtClean="0"/>
              <a:t>в бібліотеці. Клінтон називав її «навіженою на двох ногах». Через п’ять років після знайомства вони побралися. У </a:t>
            </a:r>
            <a:r>
              <a:rPr lang="ru-RU" sz="2800" smtClean="0">
                <a:solidFill>
                  <a:schemeClr val="accent2"/>
                </a:solidFill>
              </a:rPr>
              <a:t>1980</a:t>
            </a:r>
            <a:r>
              <a:rPr lang="ru-RU" sz="2800" smtClean="0"/>
              <a:t> році у них народилася донька Челсі. Поширена думка, що саме Гілларі зробила з чоловіка політичну зірку, а під час президентства Білла багато в чому визначала його політику. </a:t>
            </a:r>
            <a:endParaRPr lang="ru-RU" smtClean="0"/>
          </a:p>
          <a:p>
            <a:pPr>
              <a:lnSpc>
                <a:spcPct val="90000"/>
              </a:lnSpc>
            </a:pPr>
            <a:endParaRPr lang="ru-RU" sz="2800" smtClean="0"/>
          </a:p>
        </p:txBody>
      </p:sp>
      <p:pic>
        <p:nvPicPr>
          <p:cNvPr id="14339" name="Picture 5" descr="Гілларі хотіла стати астронавтко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05263"/>
            <a:ext cx="26638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i?id=219715243-4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4005263"/>
            <a:ext cx="174625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1" descr="i?id=29600264-45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7050" y="3933825"/>
            <a:ext cx="198755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accent2"/>
                </a:solidFill>
              </a:rPr>
              <a:t>Допрезидентський період</a:t>
            </a:r>
            <a:r>
              <a:rPr lang="ru-RU" sz="4000" b="1"/>
              <a:t/>
            </a:r>
            <a:br>
              <a:rPr lang="ru-RU" sz="4000" b="1"/>
            </a:br>
            <a:endParaRPr lang="ru-RU" sz="4000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    Свою політичну кар'єру Білл почав у штаті Арканзас, коли він невдало балотувався на посаду депутата в Палату Представників Конгресу США у </a:t>
            </a:r>
            <a:r>
              <a:rPr lang="ru-RU" sz="2800" smtClean="0">
                <a:solidFill>
                  <a:schemeClr val="accent2"/>
                </a:solidFill>
              </a:rPr>
              <a:t>1974</a:t>
            </a:r>
            <a:r>
              <a:rPr lang="ru-RU" sz="2800" smtClean="0"/>
              <a:t> році. Пізніше він балотувався і був вибраний на посаду губернатора штату Арканзас, ставши наймолодшим губернатором штату. Однак у </a:t>
            </a:r>
            <a:r>
              <a:rPr lang="ru-RU" sz="2800" smtClean="0">
                <a:solidFill>
                  <a:schemeClr val="accent2"/>
                </a:solidFill>
              </a:rPr>
              <a:t>1980</a:t>
            </a:r>
            <a:r>
              <a:rPr lang="ru-RU" sz="2800" smtClean="0"/>
              <a:t> р. він зазнав поразки і не був переобраний. Попри це, у </a:t>
            </a:r>
            <a:r>
              <a:rPr lang="ru-RU" sz="2800" smtClean="0">
                <a:solidFill>
                  <a:schemeClr val="accent2"/>
                </a:solidFill>
              </a:rPr>
              <a:t>1982</a:t>
            </a:r>
            <a:r>
              <a:rPr lang="ru-RU" sz="2800" smtClean="0"/>
              <a:t> р. його знову обрано губернатором штату.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accent2"/>
                </a:solidFill>
              </a:rPr>
              <a:t>Президентські вибори</a:t>
            </a:r>
            <a:r>
              <a:rPr lang="ru-RU" sz="4000" b="1"/>
              <a:t/>
            </a:r>
            <a:br>
              <a:rPr lang="ru-RU" sz="4000" b="1"/>
            </a:br>
            <a:endParaRPr lang="ru-RU" sz="4000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</a:t>
            </a:r>
            <a:r>
              <a:rPr lang="ru-RU" sz="2400" smtClean="0"/>
              <a:t>3 </a:t>
            </a:r>
            <a:r>
              <a:rPr lang="ru-RU" sz="2400" smtClean="0">
                <a:solidFill>
                  <a:schemeClr val="accent2"/>
                </a:solidFill>
              </a:rPr>
              <a:t>жовтня 1991</a:t>
            </a:r>
            <a:r>
              <a:rPr lang="ru-RU" sz="2400" smtClean="0"/>
              <a:t> Білл Клінтон висунув свою кандидатуру на пост президента США. Під час передвиборної кампанії упор робився на поганий економічний стан країни після 12 років правління республіканців, і зокрема Джорджа Буша-старшого. Величезний державний борг, дефіцит бюджету, зростання безробіття і висока інфляція, дозволили Біллу Клінтону проводити свою передвиборчу компанію під гаслом "Це економіка, дурник", зверненим в підсумку до чинного президента Буша. Оскільки Бушем була переможно виграна війна з Іраком за звільнення Кувейту (" Буря в пустелі "), а справи в економіці були не такі погані, як намагалися представити це члени передвиборної команди Білла Клінтона, вирішальної переваги за опитуваннями Білл не мав. І тут демократам допоміг незалежний кандидат Росс Перо, до речі, теж техасець (саме його звинувачують політологи у поразці Буша). У підсумку впевнено переміг Білл Клінтон, причому йому вдалося здобути перевагу в традиційно республіканських штатах, подібного не було з часів Джона Кеннеді.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692150"/>
            <a:ext cx="8245475" cy="6381750"/>
          </a:xfrm>
        </p:spPr>
        <p:txBody>
          <a:bodyPr/>
          <a:lstStyle/>
          <a:p>
            <a:pPr marL="495300" indent="-495300">
              <a:buFontTx/>
              <a:buNone/>
            </a:pPr>
            <a:r>
              <a:rPr lang="ru-RU" b="1" smtClean="0">
                <a:solidFill>
                  <a:schemeClr val="accent2"/>
                </a:solidFill>
              </a:rPr>
              <a:t>Передвиборчі обіцянки</a:t>
            </a:r>
            <a:r>
              <a:rPr lang="ru-RU" smtClean="0">
                <a:solidFill>
                  <a:schemeClr val="accent2"/>
                </a:solidFill>
              </a:rPr>
              <a:t>:</a:t>
            </a:r>
            <a:r>
              <a:rPr lang="ru-RU" smtClean="0"/>
              <a:t>                             -сприяти скороченню безробіття;             -здійснювати реформи в галузі охорони здоров'я в інтересах малозабезпечених верств населення;                                            -скоротити податки на середній клас при збільшенні оподаткування заможних американців;                                                              -знизити військові витрати.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322</Words>
  <Application>Microsoft Office PowerPoint</Application>
  <PresentationFormat>Экран (4:3)</PresentationFormat>
  <Paragraphs>35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Wingdings</vt:lpstr>
      <vt:lpstr>Calibri</vt:lpstr>
      <vt:lpstr>Franklin Gothic Book</vt:lpstr>
      <vt:lpstr>Wingdings 2</vt:lpstr>
      <vt:lpstr>Сеть</vt:lpstr>
      <vt:lpstr>Техническая</vt:lpstr>
      <vt:lpstr>Білл Клінтон</vt:lpstr>
      <vt:lpstr>Слайд 2</vt:lpstr>
      <vt:lpstr> Ранні роки </vt:lpstr>
      <vt:lpstr>Слайд 4</vt:lpstr>
      <vt:lpstr>Слайд 5</vt:lpstr>
      <vt:lpstr>Слайд 6</vt:lpstr>
      <vt:lpstr>Допрезидентський період </vt:lpstr>
      <vt:lpstr>Президентські вибори </vt:lpstr>
      <vt:lpstr>Слайд 9</vt:lpstr>
      <vt:lpstr>Перший термін </vt:lpstr>
      <vt:lpstr>Слайд 11</vt:lpstr>
      <vt:lpstr>Слайд 12</vt:lpstr>
      <vt:lpstr>Імпічмент </vt:lpstr>
      <vt:lpstr>Моніка Левінські і Білл Клінтон</vt:lpstr>
      <vt:lpstr>Процедура імпічменту Клінтона</vt:lpstr>
      <vt:lpstr>Підсумки президентства </vt:lpstr>
      <vt:lpstr>Нагороди</vt:lpstr>
      <vt:lpstr>Цікаві факти</vt:lpstr>
      <vt:lpstr>Білл Клінтон</vt:lpstr>
      <vt:lpstr>Слайд 20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Білл Клінтон</dc:title>
  <dc:creator>Пользователь</dc:creator>
  <cp:lastModifiedBy>Admin</cp:lastModifiedBy>
  <cp:revision>14</cp:revision>
  <dcterms:created xsi:type="dcterms:W3CDTF">2012-11-13T15:13:35Z</dcterms:created>
  <dcterms:modified xsi:type="dcterms:W3CDTF">2013-11-13T21:16:32Z</dcterms:modified>
</cp:coreProperties>
</file>